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9" r:id="rId3"/>
    <p:sldId id="282" r:id="rId4"/>
    <p:sldId id="298" r:id="rId5"/>
    <p:sldId id="281" r:id="rId6"/>
    <p:sldId id="287" r:id="rId7"/>
    <p:sldId id="260" r:id="rId8"/>
    <p:sldId id="283" r:id="rId9"/>
    <p:sldId id="288" r:id="rId10"/>
    <p:sldId id="284" r:id="rId11"/>
    <p:sldId id="292" r:id="rId12"/>
    <p:sldId id="293" r:id="rId13"/>
    <p:sldId id="291" r:id="rId14"/>
    <p:sldId id="294" r:id="rId15"/>
    <p:sldId id="257" r:id="rId16"/>
    <p:sldId id="295" r:id="rId17"/>
    <p:sldId id="262" r:id="rId18"/>
    <p:sldId id="285" r:id="rId19"/>
    <p:sldId id="286" r:id="rId20"/>
    <p:sldId id="263" r:id="rId21"/>
    <p:sldId id="289" r:id="rId22"/>
    <p:sldId id="290" r:id="rId23"/>
    <p:sldId id="278" r:id="rId24"/>
    <p:sldId id="297" r:id="rId25"/>
    <p:sldId id="279" r:id="rId26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4576" autoAdjust="0"/>
  </p:normalViewPr>
  <p:slideViewPr>
    <p:cSldViewPr>
      <p:cViewPr varScale="1">
        <p:scale>
          <a:sx n="61" d="100"/>
          <a:sy n="61" d="100"/>
        </p:scale>
        <p:origin x="-74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AA05E-B13B-41A7-AE38-AEAF4FDD74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F114B1-76AE-4470-ACC3-143EFA3FE2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EA67B-D4D0-4238-898F-54A1FD6672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45A4F-08A9-4248-AD63-85D8BCFECB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17CFD-919A-42CB-8CE1-951712D59E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610D0-3744-4B68-B027-E4E5D8D016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7894E-C64E-4F37-8EE9-DC743AA3D1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5B599D-F512-4EA3-9DB6-887F1B00D4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47EAEE-D24B-41FD-AE8D-BCF829C75D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EA6A0-FFFF-49FC-9482-D104334E9D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E2D6B-D486-483A-9724-D4565924A2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07174E7-A076-4571-8705-3D1238856B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baranovna.narod.ru/" TargetMode="External"/><Relationship Id="rId2" Type="http://schemas.openxmlformats.org/officeDocument/2006/relationships/hyperlink" Target="http://www.humanities.edu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rufont.ru/" TargetMode="External"/><Relationship Id="rId4" Type="http://schemas.openxmlformats.org/officeDocument/2006/relationships/hyperlink" Target="http://www.parthenon-house.ru/communication/forum/talk/forum27/topic394/messages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667000"/>
            <a:ext cx="9144000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DS UstavHand" pitchFamily="66" charset="0"/>
              </a:rPr>
              <a:t>Русское каменное</a:t>
            </a:r>
          </a:p>
        </p:txBody>
      </p:sp>
      <p:grpSp>
        <p:nvGrpSpPr>
          <p:cNvPr id="2052" name="Group 11"/>
          <p:cNvGrpSpPr>
            <a:grpSpLocks/>
          </p:cNvGrpSpPr>
          <p:nvPr/>
        </p:nvGrpSpPr>
        <p:grpSpPr bwMode="auto">
          <a:xfrm>
            <a:off x="228600" y="228600"/>
            <a:ext cx="8674100" cy="6324600"/>
            <a:chOff x="144" y="144"/>
            <a:chExt cx="5464" cy="3984"/>
          </a:xfrm>
        </p:grpSpPr>
        <p:pic>
          <p:nvPicPr>
            <p:cNvPr id="2053" name="Picture 6" descr="image00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464" y="2592"/>
              <a:ext cx="1095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4" name="Picture 7" descr="pyatnickaya3_s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2592"/>
              <a:ext cx="1064" cy="1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5" name="Picture 8" descr="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28" y="144"/>
              <a:ext cx="1480" cy="1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9" descr="G04irk1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44" y="144"/>
              <a:ext cx="1471" cy="1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10" descr="1221259015_3728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728" y="144"/>
              <a:ext cx="2256" cy="1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905000" y="3733800"/>
            <a:ext cx="5257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lnSpc>
                <a:spcPct val="150000"/>
              </a:lnSpc>
            </a:pPr>
            <a:r>
              <a:rPr lang="ru-RU" sz="4400" b="1" dirty="0" smtClean="0">
                <a:solidFill>
                  <a:srgbClr val="FF0000"/>
                </a:solidFill>
                <a:latin typeface="DS UstavHand" pitchFamily="66" charset="0"/>
              </a:rPr>
              <a:t>зодчество </a:t>
            </a:r>
          </a:p>
          <a:p>
            <a:pPr lvl="0">
              <a:lnSpc>
                <a:spcPct val="150000"/>
              </a:lnSpc>
            </a:pPr>
            <a:r>
              <a:rPr lang="ru-RU" sz="4400" b="1" dirty="0" smtClean="0">
                <a:solidFill>
                  <a:srgbClr val="FF0000"/>
                </a:solidFill>
                <a:latin typeface="DS UstavHand" pitchFamily="66" charset="0"/>
              </a:rPr>
              <a:t>Древней</a:t>
            </a:r>
          </a:p>
          <a:p>
            <a:pPr lvl="0">
              <a:lnSpc>
                <a:spcPct val="150000"/>
              </a:lnSpc>
            </a:pPr>
            <a:r>
              <a:rPr lang="ru-RU" sz="4400" b="1" dirty="0" smtClean="0">
                <a:solidFill>
                  <a:srgbClr val="FF0000"/>
                </a:solidFill>
                <a:latin typeface="DS UstavHand" pitchFamily="66" charset="0"/>
              </a:rPr>
              <a:t>Руси</a:t>
            </a:r>
            <a:endParaRPr kumimoji="0" lang="ru-RU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DS UstavHand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5"/>
          <p:cNvSpPr txBox="1">
            <a:spLocks noChangeArrowheads="1"/>
          </p:cNvSpPr>
          <p:nvPr/>
        </p:nvSpPr>
        <p:spPr bwMode="auto">
          <a:xfrm>
            <a:off x="5257800" y="609600"/>
            <a:ext cx="35814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ru-RU" sz="2400" dirty="0"/>
              <a:t>В судьбе </a:t>
            </a:r>
            <a:r>
              <a:rPr lang="ru-RU" sz="2400" b="1" dirty="0">
                <a:solidFill>
                  <a:srgbClr val="FF0000"/>
                </a:solidFill>
                <a:latin typeface="DS UstavHand" pitchFamily="66" charset="0"/>
                <a:ea typeface="+mj-ea"/>
                <a:cs typeface="+mj-cs"/>
              </a:rPr>
              <a:t>Пятницкой </a:t>
            </a:r>
            <a:r>
              <a:rPr lang="ru-RU" sz="2400" b="1" dirty="0" smtClean="0">
                <a:solidFill>
                  <a:srgbClr val="FF0000"/>
                </a:solidFill>
                <a:latin typeface="DS UstavHand" pitchFamily="66" charset="0"/>
                <a:ea typeface="+mj-ea"/>
                <a:cs typeface="+mj-cs"/>
              </a:rPr>
              <a:t>церкви </a:t>
            </a:r>
          </a:p>
          <a:p>
            <a:pPr>
              <a:spcBef>
                <a:spcPct val="50000"/>
              </a:spcBef>
            </a:pPr>
            <a:r>
              <a:rPr lang="ru-RU" sz="2400" dirty="0" smtClean="0"/>
              <a:t>в г.Чернигове,  </a:t>
            </a:r>
            <a:r>
              <a:rPr lang="ru-RU" sz="2400" dirty="0"/>
              <a:t>переплелось трагическое и счастливое: она служила главным монастырским храмом, католическим костелом, приходской церковью, складом. </a:t>
            </a:r>
          </a:p>
        </p:txBody>
      </p:sp>
      <p:pic>
        <p:nvPicPr>
          <p:cNvPr id="11267" name="Picture 6" descr="pyatnickaya3_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81000"/>
            <a:ext cx="4170363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pic0095_8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600200"/>
            <a:ext cx="76200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533400" y="228600"/>
            <a:ext cx="8153400" cy="143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0000"/>
                </a:solidFill>
                <a:latin typeface="DS UstavHand" pitchFamily="66" charset="0"/>
                <a:ea typeface="+mj-ea"/>
                <a:cs typeface="+mj-cs"/>
              </a:rPr>
              <a:t>Москва белокаменная, </a:t>
            </a:r>
            <a:r>
              <a:rPr lang="en-US" sz="2400" b="1" dirty="0">
                <a:solidFill>
                  <a:srgbClr val="FF0000"/>
                </a:solidFill>
                <a:latin typeface="DS UstavHand" pitchFamily="66" charset="0"/>
                <a:ea typeface="+mj-ea"/>
                <a:cs typeface="+mj-cs"/>
              </a:rPr>
              <a:t>XIV</a:t>
            </a:r>
            <a:r>
              <a:rPr lang="ru-RU" sz="2400" b="1" dirty="0">
                <a:solidFill>
                  <a:srgbClr val="FF0000"/>
                </a:solidFill>
                <a:latin typeface="DS UstavHand" pitchFamily="66" charset="0"/>
                <a:ea typeface="+mj-ea"/>
                <a:cs typeface="+mj-cs"/>
              </a:rPr>
              <a:t> век.</a:t>
            </a:r>
          </a:p>
          <a:p>
            <a:pPr>
              <a:spcBef>
                <a:spcPct val="50000"/>
              </a:spcBef>
            </a:pPr>
            <a:r>
              <a:rPr lang="ru-RU" b="1" dirty="0"/>
              <a:t>При Дмитрии Донском деревянные конструкции стен Кремля заменили на белокаменные. В городе строится множество церквей, жилых домов и хозяйственных построек.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901514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57200"/>
            <a:ext cx="8229600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05400" y="1600200"/>
            <a:ext cx="3581400" cy="4525963"/>
          </a:xfrm>
        </p:spPr>
        <p:txBody>
          <a:bodyPr/>
          <a:lstStyle/>
          <a:p>
            <a:pPr marL="84138" indent="22225"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Композиционная структура московских храмов полностью подчинена идее соединения группы храмов в одном сооружении. </a:t>
            </a:r>
          </a:p>
          <a:p>
            <a:pPr marL="84138" indent="22225"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Первым таким датированным памятником был собор Покрова на Рву. </a:t>
            </a:r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763000" cy="1143000"/>
          </a:xfrm>
          <a:noFill/>
        </p:spPr>
        <p:txBody>
          <a:bodyPr/>
          <a:lstStyle/>
          <a:p>
            <a:pPr eaLnBrk="1" hangingPunct="1"/>
            <a:r>
              <a:rPr lang="ru-RU" sz="4000" b="1" kern="1200" dirty="0" smtClean="0">
                <a:solidFill>
                  <a:srgbClr val="FF0000"/>
                </a:solidFill>
                <a:latin typeface="DS UstavHand" pitchFamily="66" charset="0"/>
              </a:rPr>
              <a:t>«</a:t>
            </a:r>
            <a:r>
              <a:rPr lang="ru-RU" sz="3600" b="1" kern="1200" dirty="0" smtClean="0">
                <a:solidFill>
                  <a:srgbClr val="FF0000"/>
                </a:solidFill>
                <a:latin typeface="DS UstavHand" pitchFamily="66" charset="0"/>
              </a:rPr>
              <a:t>Москва – Третий Рим» </a:t>
            </a:r>
          </a:p>
        </p:txBody>
      </p:sp>
      <p:pic>
        <p:nvPicPr>
          <p:cNvPr id="14340" name="Picture 5" descr="110n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295400"/>
            <a:ext cx="4322763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181600" y="457200"/>
            <a:ext cx="3733800" cy="30480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2400" b="1" kern="1200" dirty="0" smtClean="0">
                <a:solidFill>
                  <a:srgbClr val="FF0000"/>
                </a:solidFill>
                <a:latin typeface="DS UstavHand" pitchFamily="66" charset="0"/>
              </a:rPr>
              <a:t>Московский Успенский собор. </a:t>
            </a:r>
            <a:r>
              <a:rPr lang="ru-RU" sz="3600" dirty="0" smtClean="0">
                <a:latin typeface="Georgia" pitchFamily="18" charset="0"/>
              </a:rPr>
              <a:t/>
            </a:r>
            <a:br>
              <a:rPr lang="ru-RU" sz="3600" dirty="0" smtClean="0">
                <a:latin typeface="Georgia" pitchFamily="18" charset="0"/>
              </a:rPr>
            </a:br>
            <a:r>
              <a:rPr lang="ru-RU" sz="3200" b="1" dirty="0" smtClean="0">
                <a:latin typeface="Georgia" pitchFamily="18" charset="0"/>
              </a:rPr>
              <a:t>(1475—1479)</a:t>
            </a:r>
            <a:r>
              <a:rPr lang="ru-RU" sz="3200" dirty="0" smtClean="0"/>
              <a:t> 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</p:txBody>
      </p:sp>
      <p:pic>
        <p:nvPicPr>
          <p:cNvPr id="15363" name="Picture 4" descr="0_1a3c9_837b6fcc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474345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5410200" y="2819400"/>
            <a:ext cx="35814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/>
              <a:t>Для строительства собора Иван </a:t>
            </a:r>
            <a:r>
              <a:rPr lang="en-US" sz="2800" dirty="0"/>
              <a:t>III</a:t>
            </a:r>
            <a:r>
              <a:rPr lang="ru-RU" sz="2800" dirty="0"/>
              <a:t>  пригласил итальянского зодчего - архитектора Аристотеля </a:t>
            </a:r>
            <a:r>
              <a:rPr lang="ru-RU" sz="2800" dirty="0" err="1"/>
              <a:t>Фиораванти</a:t>
            </a:r>
            <a:r>
              <a:rPr lang="ru-RU" sz="28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00600" y="1752600"/>
            <a:ext cx="4038600" cy="4525963"/>
          </a:xfrm>
        </p:spPr>
        <p:txBody>
          <a:bodyPr/>
          <a:lstStyle/>
          <a:p>
            <a:pPr marL="6350" indent="-6350" eaLnBrk="1" hangingPunct="1">
              <a:lnSpc>
                <a:spcPct val="80000"/>
              </a:lnSpc>
              <a:buFontTx/>
              <a:buNone/>
            </a:pPr>
            <a:r>
              <a:rPr lang="ru-RU" sz="2800" dirty="0" smtClean="0"/>
              <a:t>До недавнего времени первым древнерусским каменным шатровым храмом считалась церковь Вознесения в Коломенском, имеющая бесспорную летописную дату окончания строительства – 1532 год.  </a:t>
            </a:r>
          </a:p>
        </p:txBody>
      </p:sp>
      <p:pic>
        <p:nvPicPr>
          <p:cNvPr id="16387" name="Picture 4" descr="image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524000"/>
            <a:ext cx="381000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6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763000" cy="13716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200" b="1" kern="1200" dirty="0" smtClean="0">
                <a:solidFill>
                  <a:srgbClr val="FF0000"/>
                </a:solidFill>
                <a:latin typeface="DS UstavHand" pitchFamily="66" charset="0"/>
              </a:rPr>
              <a:t>Церковь Вознесения в Коломенском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rosto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457200"/>
            <a:ext cx="822960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533400" y="6096000"/>
            <a:ext cx="8229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FF0000"/>
                </a:solidFill>
                <a:latin typeface="DS UstavHand" pitchFamily="66" charset="0"/>
                <a:ea typeface="+mj-ea"/>
                <a:cs typeface="+mj-cs"/>
              </a:rPr>
              <a:t>Ростовский кремль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884238"/>
          </a:xfrm>
        </p:spPr>
        <p:txBody>
          <a:bodyPr/>
          <a:lstStyle/>
          <a:p>
            <a:pPr eaLnBrk="1" hangingPunct="1"/>
            <a:r>
              <a:rPr lang="ru-RU" sz="4000" b="1" kern="1200" dirty="0" smtClean="0">
                <a:solidFill>
                  <a:schemeClr val="accent2"/>
                </a:solidFill>
                <a:latin typeface="DS UstavHand" pitchFamily="66" charset="0"/>
              </a:rPr>
              <a:t>Дивное узорочье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4724400"/>
            <a:ext cx="8305800" cy="1782763"/>
          </a:xfrm>
        </p:spPr>
        <p:txBody>
          <a:bodyPr/>
          <a:lstStyle/>
          <a:p>
            <a:pPr marL="6350" indent="-6350" algn="ctr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Черниговские </a:t>
            </a:r>
            <a:r>
              <a:rPr lang="ru-RU" sz="2400" b="1" smtClean="0"/>
              <a:t>каменных</a:t>
            </a:r>
            <a:r>
              <a:rPr lang="ru-RU" sz="2400" smtClean="0"/>
              <a:t> дел мастера уже использовали для храмового декора белокаменную резьбу, что будет весьма распространено во владимиро-суздальском зодчестве</a:t>
            </a:r>
          </a:p>
        </p:txBody>
      </p:sp>
      <p:pic>
        <p:nvPicPr>
          <p:cNvPr id="18436" name="Picture 4" descr="attac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1295400"/>
            <a:ext cx="4114800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3600" b="1" dirty="0" smtClean="0">
                <a:latin typeface="Georgia" pitchFamily="18" charset="0"/>
              </a:rPr>
              <a:t>Фрески </a:t>
            </a:r>
            <a:r>
              <a:rPr lang="ru-RU" sz="2800" b="1" kern="1200" dirty="0" smtClean="0">
                <a:solidFill>
                  <a:schemeClr val="accent2"/>
                </a:solidFill>
                <a:latin typeface="DS UstavHand" pitchFamily="66" charset="0"/>
              </a:rPr>
              <a:t>НИКОЛО-ВЯЖИЦКОГО МОНАСТЫРЯ</a:t>
            </a:r>
          </a:p>
        </p:txBody>
      </p:sp>
      <p:pic>
        <p:nvPicPr>
          <p:cNvPr id="19459" name="Picture 4" descr="IMG_2072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76400"/>
            <a:ext cx="6477000" cy="45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334000"/>
            <a:ext cx="8382000" cy="1143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400" b="1" kern="1200" dirty="0" smtClean="0">
                <a:solidFill>
                  <a:schemeClr val="accent2"/>
                </a:solidFill>
                <a:latin typeface="DS UstavHand" pitchFamily="66" charset="0"/>
                <a:ea typeface="+mj-ea"/>
                <a:cs typeface="+mj-cs"/>
              </a:rPr>
              <a:t>Церковь </a:t>
            </a:r>
            <a:r>
              <a:rPr lang="ru-RU" sz="2400" b="1" kern="1200" dirty="0" err="1" smtClean="0">
                <a:solidFill>
                  <a:schemeClr val="accent2"/>
                </a:solidFill>
                <a:latin typeface="DS UstavHand" pitchFamily="66" charset="0"/>
                <a:ea typeface="+mj-ea"/>
                <a:cs typeface="+mj-cs"/>
              </a:rPr>
              <a:t>Варлаама</a:t>
            </a:r>
            <a:r>
              <a:rPr lang="ru-RU" sz="2400" b="1" kern="1200" dirty="0" smtClean="0">
                <a:solidFill>
                  <a:schemeClr val="accent2"/>
                </a:solidFill>
                <a:latin typeface="DS UstavHand" pitchFamily="66" charset="0"/>
                <a:ea typeface="+mj-ea"/>
                <a:cs typeface="+mj-cs"/>
              </a:rPr>
              <a:t> </a:t>
            </a:r>
            <a:r>
              <a:rPr lang="ru-RU" sz="2400" b="1" kern="1200" dirty="0" err="1" smtClean="0">
                <a:solidFill>
                  <a:schemeClr val="accent2"/>
                </a:solidFill>
                <a:latin typeface="DS UstavHand" pitchFamily="66" charset="0"/>
                <a:ea typeface="+mj-ea"/>
                <a:cs typeface="+mj-cs"/>
              </a:rPr>
              <a:t>Хутынского</a:t>
            </a:r>
            <a:r>
              <a:rPr lang="ru-RU" sz="2400" b="1" kern="1200" dirty="0" smtClean="0">
                <a:solidFill>
                  <a:schemeClr val="accent2"/>
                </a:solidFill>
                <a:latin typeface="DS UstavHand" pitchFamily="66" charset="0"/>
                <a:ea typeface="+mj-ea"/>
                <a:cs typeface="+mj-cs"/>
              </a:rPr>
              <a:t> </a:t>
            </a:r>
            <a:r>
              <a:rPr lang="ru-RU" b="1" dirty="0" smtClean="0">
                <a:latin typeface="Georgia" pitchFamily="18" charset="0"/>
              </a:rPr>
              <a:t>(</a:t>
            </a:r>
            <a:r>
              <a:rPr lang="ru-RU" b="1" dirty="0" err="1" smtClean="0">
                <a:latin typeface="Georgia" pitchFamily="18" charset="0"/>
              </a:rPr>
              <a:t>Запсковье</a:t>
            </a:r>
            <a:r>
              <a:rPr lang="ru-RU" b="1" dirty="0" smtClean="0">
                <a:latin typeface="Georgia" pitchFamily="18" charset="0"/>
              </a:rPr>
              <a:t>)</a:t>
            </a:r>
          </a:p>
        </p:txBody>
      </p:sp>
      <p:pic>
        <p:nvPicPr>
          <p:cNvPr id="20483" name="Picture 4" descr="IMG_3241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7772400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16-kij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76200"/>
            <a:ext cx="899160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381000" y="685800"/>
            <a:ext cx="8534400" cy="575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До конца </a:t>
            </a:r>
            <a:r>
              <a:rPr lang="en-US" sz="2400" b="1">
                <a:solidFill>
                  <a:schemeClr val="bg1"/>
                </a:solidFill>
              </a:rPr>
              <a:t>X</a:t>
            </a:r>
            <a:r>
              <a:rPr lang="ru-RU" sz="2400" b="1">
                <a:solidFill>
                  <a:schemeClr val="bg1"/>
                </a:solidFill>
              </a:rPr>
              <a:t> в. на Руси не было монументального каменного зодчества, но существовали богатые традиции деревянного строительства. Некоторые формы деревянного зодчества в последствии повлияли на каменную архитектуру. Так из  деревянного строительства был заимствован тип шатрового храма.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</a:rPr>
              <a:t>После принятия христианства начинается возведение каменных храмов, принципы строительства которых были заимствованы из Византии. На Руси получил распространение крестово-купольный тип храма. Внутренне пространство здания расчленялось четырьмя массивными столбами, соединенными попарно арками, возводился «барабан», завершавшийся полусферическим куполом.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74638"/>
            <a:ext cx="8991600" cy="944562"/>
          </a:xfrm>
        </p:spPr>
        <p:txBody>
          <a:bodyPr/>
          <a:lstStyle/>
          <a:p>
            <a:pPr eaLnBrk="1" hangingPunct="1"/>
            <a:r>
              <a:rPr lang="ru-RU" sz="2400" b="1" kern="1200" dirty="0" smtClean="0">
                <a:solidFill>
                  <a:schemeClr val="accent2"/>
                </a:solidFill>
                <a:latin typeface="DS UstavHand" pitchFamily="66" charset="0"/>
              </a:rPr>
              <a:t>Гражданская каменная архитектура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0" y="1295400"/>
            <a:ext cx="5181600" cy="2209800"/>
          </a:xfrm>
        </p:spPr>
        <p:txBody>
          <a:bodyPr/>
          <a:lstStyle/>
          <a:p>
            <a:pPr marL="6350" indent="-6350" eaLnBrk="1" hangingPunct="1">
              <a:lnSpc>
                <a:spcPct val="90000"/>
              </a:lnSpc>
            </a:pPr>
            <a:r>
              <a:rPr lang="ru-RU" sz="2600" smtClean="0">
                <a:latin typeface="Georgia" pitchFamily="18" charset="0"/>
              </a:rPr>
              <a:t>крепостные сооружения (Изборская крепость), </a:t>
            </a:r>
          </a:p>
          <a:p>
            <a:pPr marL="6350" indent="-6350" eaLnBrk="1" hangingPunct="1">
              <a:lnSpc>
                <a:spcPct val="90000"/>
              </a:lnSpc>
            </a:pPr>
            <a:r>
              <a:rPr lang="ru-RU" sz="2600" smtClean="0">
                <a:latin typeface="Georgia" pitchFamily="18" charset="0"/>
              </a:rPr>
              <a:t>каменные дворцы (несохранившиеся дворцовые комплексы в Киеве X в. и Боголюбове XII</a:t>
            </a:r>
            <a:r>
              <a:rPr lang="ru-RU" sz="2800" smtClean="0">
                <a:latin typeface="Georgia" pitchFamily="18" charset="0"/>
              </a:rPr>
              <a:t> в.).</a:t>
            </a:r>
          </a:p>
        </p:txBody>
      </p:sp>
      <p:pic>
        <p:nvPicPr>
          <p:cNvPr id="21508" name="Picture 4" descr="IMG_4411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295400"/>
            <a:ext cx="33528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img-2003-08-13-340-we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3657600"/>
            <a:ext cx="241141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G04irk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3581400"/>
            <a:ext cx="29194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5867400" y="3581400"/>
            <a:ext cx="3048000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80000"/>
              </a:lnSpc>
              <a:spcBef>
                <a:spcPct val="20000"/>
              </a:spcBef>
            </a:pPr>
            <a:r>
              <a:rPr lang="ru-RU" sz="2800">
                <a:latin typeface="Georgia" pitchFamily="18" charset="0"/>
              </a:rPr>
              <a:t>Однако широкого распространения в гражданской архитектуре каменное зодчество не получило. </a:t>
            </a:r>
          </a:p>
          <a:p>
            <a:pPr>
              <a:spcBef>
                <a:spcPct val="50000"/>
              </a:spcBef>
            </a:pPr>
            <a:endParaRPr lang="ru-RU" sz="280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rp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381000"/>
            <a:ext cx="67818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990600" y="5867400"/>
            <a:ext cx="7086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chemeClr val="accent2"/>
                </a:solidFill>
                <a:latin typeface="DS UstavHand" pitchFamily="66" charset="0"/>
                <a:ea typeface="+mj-ea"/>
                <a:cs typeface="+mj-cs"/>
              </a:rPr>
              <a:t>Крепостная стена </a:t>
            </a:r>
            <a:r>
              <a:rPr lang="ru-RU" sz="1600" b="1" dirty="0">
                <a:solidFill>
                  <a:schemeClr val="accent2"/>
                </a:solidFill>
                <a:latin typeface="DS UstavHand" pitchFamily="66" charset="0"/>
                <a:ea typeface="+mj-ea"/>
                <a:cs typeface="+mj-cs"/>
              </a:rPr>
              <a:t>г</a:t>
            </a:r>
            <a:r>
              <a:rPr lang="ru-RU" sz="2400" b="1" dirty="0">
                <a:solidFill>
                  <a:schemeClr val="accent2"/>
                </a:solidFill>
                <a:latin typeface="DS UstavHand" pitchFamily="66" charset="0"/>
                <a:ea typeface="+mj-ea"/>
                <a:cs typeface="+mj-cs"/>
              </a:rPr>
              <a:t>.Псков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IMG_3076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28600"/>
            <a:ext cx="8877300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6"/>
          <p:cNvSpPr txBox="1">
            <a:spLocks noChangeArrowheads="1"/>
          </p:cNvSpPr>
          <p:nvPr/>
        </p:nvSpPr>
        <p:spPr bwMode="auto">
          <a:xfrm>
            <a:off x="304800" y="4648200"/>
            <a:ext cx="8610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Внутри Кремля имеется обособленная стенами часть – Довмонтов город. Его отгородил от основной части кремля еще в 1266 году сам князь Довмонт. До </a:t>
            </a:r>
            <a:r>
              <a:rPr lang="en-US" sz="2400"/>
              <a:t>XIII </a:t>
            </a:r>
            <a:r>
              <a:rPr lang="ru-RU" sz="2400"/>
              <a:t>века эта территория была частью посада.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IMG_3386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33400"/>
            <a:ext cx="7620000" cy="505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762000" y="5715000"/>
            <a:ext cx="7315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«</a:t>
            </a:r>
            <a:r>
              <a:rPr lang="ru-RU" b="1" dirty="0" err="1"/>
              <a:t>Поганкины</a:t>
            </a:r>
            <a:r>
              <a:rPr lang="ru-RU" b="1" dirty="0"/>
              <a:t> палаты</a:t>
            </a:r>
            <a:r>
              <a:rPr lang="ru-RU" dirty="0"/>
              <a:t>» (1671-1679)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b="1" kern="1200" dirty="0" smtClean="0">
                <a:solidFill>
                  <a:schemeClr val="accent2"/>
                </a:solidFill>
                <a:latin typeface="DS UstavHand" pitchFamily="66" charset="0"/>
              </a:rPr>
              <a:t>Вывод</a:t>
            </a:r>
            <a:r>
              <a:rPr lang="ru-RU" sz="7200" b="1" dirty="0" smtClean="0">
                <a:solidFill>
                  <a:schemeClr val="accent2"/>
                </a:solidFill>
                <a:latin typeface="Georgia" pitchFamily="18" charset="0"/>
              </a:rPr>
              <a:t>: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marL="6350" indent="-6350" eaLnBrk="1" hangingPunct="1">
              <a:lnSpc>
                <a:spcPct val="90000"/>
              </a:lnSpc>
              <a:buFontTx/>
              <a:buNone/>
            </a:pPr>
            <a:r>
              <a:rPr lang="ru-RU" sz="2800" dirty="0" smtClean="0"/>
              <a:t>Основные принципы каменной архитектуры на Руси пришли из Византии, но с течением времени создалось самостоятельно существующее явление мировой культуры — архитектура Древней Руси. Это  великое духовное наследие, которое завещали нам наши предки, чтобы мы сохранили в своих сердцах чувство красоты и гармонии мира. От того времени осталось не так уж и много памятников архитектуры. В презентации мы остановились только на некоторых храмах, которые можно по праву назвать духовными символами России.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kern="1200" dirty="0" smtClean="0">
                <a:solidFill>
                  <a:schemeClr val="accent2"/>
                </a:solidFill>
                <a:latin typeface="DS UstavHand" pitchFamily="66" charset="0"/>
              </a:rPr>
              <a:t>Литература и ресурсы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000" dirty="0" smtClean="0">
                <a:hlinkClick r:id="" action="ppaction://noaction"/>
              </a:rPr>
              <a:t>И. </a:t>
            </a:r>
            <a:r>
              <a:rPr lang="ru-RU" sz="2000" dirty="0" err="1" smtClean="0">
                <a:hlinkClick r:id="" action="ppaction://noaction"/>
              </a:rPr>
              <a:t>Бусева-Давыдова</a:t>
            </a:r>
            <a:r>
              <a:rPr lang="ru-RU" sz="2000" dirty="0" smtClean="0"/>
              <a:t> «Каменное зодчество древней Руси»</a:t>
            </a:r>
          </a:p>
          <a:p>
            <a:pPr eaLnBrk="1" hangingPunct="1"/>
            <a:r>
              <a:rPr lang="ru-RU" sz="2000" dirty="0" smtClean="0">
                <a:hlinkClick r:id="rId2"/>
              </a:rPr>
              <a:t>http://www.humanities.edu.ru</a:t>
            </a:r>
            <a:r>
              <a:rPr lang="ru-RU" dirty="0" smtClean="0"/>
              <a:t> </a:t>
            </a:r>
            <a:r>
              <a:rPr lang="ru-RU" sz="2000" dirty="0" smtClean="0"/>
              <a:t>История Отечества. Культура древней Руси(X первая треть XIII вв.)</a:t>
            </a:r>
            <a:br>
              <a:rPr lang="ru-RU" sz="2000" dirty="0" smtClean="0"/>
            </a:br>
            <a:endParaRPr lang="ru-RU" sz="2000" dirty="0" smtClean="0"/>
          </a:p>
          <a:p>
            <a:pPr eaLnBrk="1" hangingPunct="1"/>
            <a:r>
              <a:rPr lang="ru-RU" sz="2000" dirty="0" smtClean="0">
                <a:hlinkClick r:id="rId3"/>
              </a:rPr>
              <a:t>http://baranovna.narod.ru/</a:t>
            </a:r>
            <a:r>
              <a:rPr lang="ru-RU" sz="2000" dirty="0" smtClean="0"/>
              <a:t> Валдай, Великий Новгород, Псков, Печоры, Изборск; </a:t>
            </a:r>
          </a:p>
          <a:p>
            <a:pPr eaLnBrk="1" hangingPunct="1"/>
            <a:r>
              <a:rPr lang="ru-RU" sz="2000" dirty="0" smtClean="0">
                <a:hlinkClick r:id="rId4"/>
              </a:rPr>
              <a:t>http://www.parthenon-house.ru/communication/forum/talk/forum27/topic394/messages/</a:t>
            </a:r>
            <a:r>
              <a:rPr lang="ru-RU" sz="2000" dirty="0" smtClean="0"/>
              <a:t> - Русское зодчество ХI – ХVII вв.</a:t>
            </a:r>
            <a:r>
              <a:rPr lang="ru-RU" dirty="0" smtClean="0"/>
              <a:t> </a:t>
            </a:r>
          </a:p>
          <a:p>
            <a:pPr eaLnBrk="1" hangingPunct="1"/>
            <a:r>
              <a:rPr lang="ru-RU" sz="2000" dirty="0" smtClean="0"/>
              <a:t>Шрифты для оформления </a:t>
            </a:r>
            <a:r>
              <a:rPr lang="en-US" sz="2000" dirty="0" smtClean="0">
                <a:hlinkClick r:id="rId5"/>
              </a:rPr>
              <a:t>http://www.rufont.ru</a:t>
            </a:r>
            <a:endParaRPr lang="ru-RU" sz="2000" dirty="0" smtClean="0"/>
          </a:p>
          <a:p>
            <a:pPr eaLnBrk="1" hangingPunct="1"/>
            <a:endParaRPr lang="ru-RU" sz="2000" dirty="0" smtClean="0"/>
          </a:p>
          <a:p>
            <a:pPr eaLnBrk="1" hangingPunct="1"/>
            <a:endParaRPr lang="ru-RU" sz="2000" dirty="0" smtClean="0"/>
          </a:p>
          <a:p>
            <a:pPr eaLnBrk="1" hangingPunct="1">
              <a:buFontTx/>
              <a:buNone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953000"/>
            <a:ext cx="8382000" cy="16303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mtClean="0">
                <a:latin typeface="Georgia" pitchFamily="18" charset="0"/>
              </a:rPr>
              <a:t>Каменное зодчество получило развитие с X в., с момента принятия христианства. </a:t>
            </a: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914400"/>
          </a:xfrm>
          <a:noFill/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DS UstavHand" pitchFamily="66" charset="0"/>
              </a:rPr>
              <a:t>Из глубины веков</a:t>
            </a:r>
            <a:r>
              <a:rPr lang="ru-RU" dirty="0" smtClean="0">
                <a:solidFill>
                  <a:srgbClr val="FF0000"/>
                </a:solidFill>
                <a:latin typeface="DS UstavHand" pitchFamily="66" charset="0"/>
              </a:rPr>
              <a:t> </a:t>
            </a:r>
          </a:p>
        </p:txBody>
      </p:sp>
      <p:pic>
        <p:nvPicPr>
          <p:cNvPr id="4100" name="Picture 5" descr="1221259015_37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5334000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6"/>
          <p:cNvSpPr txBox="1">
            <a:spLocks noChangeArrowheads="1"/>
          </p:cNvSpPr>
          <p:nvPr/>
        </p:nvSpPr>
        <p:spPr bwMode="auto">
          <a:xfrm>
            <a:off x="5867400" y="1600200"/>
            <a:ext cx="28956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400" i="1"/>
              <a:t>Десятинная церковь - первый каменный храм Киевской Руси, возведенный князем Владимиром в 989-996 гг.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105400" y="304800"/>
            <a:ext cx="4038600" cy="6781800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rgbClr val="FF0000"/>
                </a:solidFill>
                <a:latin typeface="DS UstavHand" pitchFamily="66" charset="0"/>
              </a:rPr>
              <a:t>Собор</a:t>
            </a:r>
            <a:r>
              <a:rPr lang="ru-RU" b="1" dirty="0" smtClean="0">
                <a:solidFill>
                  <a:srgbClr val="FF0000"/>
                </a:solidFill>
                <a:latin typeface="DS UstavHand" pitchFamily="66" charset="0"/>
              </a:rPr>
              <a:t> </a:t>
            </a:r>
            <a:br>
              <a:rPr lang="ru-RU" b="1" dirty="0" smtClean="0">
                <a:solidFill>
                  <a:srgbClr val="FF0000"/>
                </a:solidFill>
                <a:latin typeface="DS UstavHand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DS UstavHand" pitchFamily="66" charset="0"/>
              </a:rPr>
              <a:t>Святой. Софии </a:t>
            </a:r>
            <a:br>
              <a:rPr lang="ru-RU" sz="3600" b="1" dirty="0" smtClean="0">
                <a:solidFill>
                  <a:srgbClr val="FF0000"/>
                </a:solidFill>
                <a:latin typeface="DS UstavHand" pitchFamily="66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DS UstavHand" pitchFamily="66" charset="0"/>
              </a:rPr>
              <a:t>в Киеве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2400" dirty="0" smtClean="0"/>
              <a:t>Этот собор считают вторым каменным сооружением Киевской Руси после Десятинной церкви. Построен к 1037 г. Важно и то, что 13-главое завершение собора Софии было сделано по образцу ранних новгородских деревянных церквей.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</p:txBody>
      </p:sp>
      <p:pic>
        <p:nvPicPr>
          <p:cNvPr id="5123" name="Picture 4" descr="0_1a3ce_53c31be1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" y="228600"/>
            <a:ext cx="4572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0" y="1524000"/>
            <a:ext cx="3962400" cy="48768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Греки привезли на Русь не только технические навыки строительства, но и всю художественную систему.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400" dirty="0" smtClean="0"/>
              <a:t>Крестово-купольная конструкция православных храмов, через Византию попала на Русь и была здесь преобладающей до конца XVII в. </a:t>
            </a:r>
          </a:p>
        </p:txBody>
      </p:sp>
      <p:pic>
        <p:nvPicPr>
          <p:cNvPr id="6147" name="Picture 4" descr="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447800"/>
            <a:ext cx="4424363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686800" cy="1096962"/>
          </a:xfrm>
          <a:noFill/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DS UstavHand" pitchFamily="66" charset="0"/>
              </a:rPr>
              <a:t>«Где Святая София –</a:t>
            </a:r>
            <a:br>
              <a:rPr lang="ru-RU" sz="2400" b="1" dirty="0" smtClean="0">
                <a:solidFill>
                  <a:srgbClr val="FF0000"/>
                </a:solidFill>
                <a:latin typeface="DS UstavHand" pitchFamily="66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DS UstavHand" pitchFamily="66" charset="0"/>
              </a:rPr>
              <a:t> тут и Новгород,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image0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76200"/>
            <a:ext cx="4970463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5943601" y="4343400"/>
            <a:ext cx="27432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FF0000"/>
                </a:solidFill>
                <a:latin typeface="DS UstavHand" pitchFamily="66" charset="0"/>
                <a:ea typeface="+mj-ea"/>
                <a:cs typeface="+mj-cs"/>
              </a:rPr>
              <a:t>Успенский собор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>
                <a:solidFill>
                  <a:srgbClr val="FF0000"/>
                </a:solidFill>
                <a:latin typeface="DS UstavHand" pitchFamily="66" charset="0"/>
                <a:ea typeface="+mj-ea"/>
                <a:cs typeface="+mj-cs"/>
              </a:rPr>
              <a:t>г.</a:t>
            </a:r>
            <a:r>
              <a:rPr lang="ru-RU" sz="2400" b="1" dirty="0" smtClean="0">
                <a:solidFill>
                  <a:srgbClr val="FF0000"/>
                </a:solidFill>
                <a:latin typeface="DS UstavHand" pitchFamily="66" charset="0"/>
                <a:ea typeface="+mj-ea"/>
                <a:cs typeface="+mj-cs"/>
              </a:rPr>
              <a:t>Владимир</a:t>
            </a:r>
            <a:r>
              <a:rPr lang="ru-RU" sz="2400" b="1" dirty="0">
                <a:solidFill>
                  <a:srgbClr val="FF0000"/>
                </a:solidFill>
                <a:latin typeface="DS UstavHand" pitchFamily="66" charset="0"/>
                <a:ea typeface="+mj-ea"/>
                <a:cs typeface="+mj-cs"/>
              </a:rPr>
              <a:t>. </a:t>
            </a:r>
          </a:p>
          <a:p>
            <a:endParaRPr lang="ru-RU" sz="2400" b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FF0000"/>
                </a:solidFill>
                <a:latin typeface="DS UstavHand" pitchFamily="66" charset="0"/>
              </a:rPr>
              <a:t>«…а где Троица - там и Псков»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5257800"/>
            <a:ext cx="8686800" cy="1371600"/>
          </a:xfrm>
        </p:spPr>
        <p:txBody>
          <a:bodyPr/>
          <a:lstStyle/>
          <a:p>
            <a:pPr marL="6350" indent="-6350" algn="ctr" eaLnBrk="1" hangingPunct="1">
              <a:lnSpc>
                <a:spcPct val="80000"/>
              </a:lnSpc>
              <a:buFontTx/>
              <a:buNone/>
            </a:pPr>
            <a:r>
              <a:rPr lang="ru-RU" sz="2000" smtClean="0">
                <a:latin typeface="Georgia" pitchFamily="18" charset="0"/>
              </a:rPr>
              <a:t>Троицкий собор. Это первый собор на Руси, посвященный Святой Троице (до этого соборы посвящали Христу, Богородице и праздникам разным христианским). Тот собор, который мы видим, датируется 1682-1699 годом, а самый первый был деревянным и его заложила княгиня Ольга. </a:t>
            </a:r>
          </a:p>
        </p:txBody>
      </p:sp>
      <p:pic>
        <p:nvPicPr>
          <p:cNvPr id="8196" name="Picture 4" descr="IMG_312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143000"/>
            <a:ext cx="6934200" cy="402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5715000" y="838200"/>
            <a:ext cx="3429000" cy="5105400"/>
          </a:xfrm>
        </p:spPr>
        <p:txBody>
          <a:bodyPr/>
          <a:lstStyle/>
          <a:p>
            <a:pPr marL="6350" indent="-6350" algn="ctr" eaLnBrk="1" hangingPunct="1">
              <a:lnSpc>
                <a:spcPct val="150000"/>
              </a:lnSpc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DS UstavHand" pitchFamily="66" charset="0"/>
                <a:ea typeface="+mj-ea"/>
                <a:cs typeface="+mj-cs"/>
              </a:rPr>
              <a:t>Храм Георгия </a:t>
            </a:r>
          </a:p>
          <a:p>
            <a:pPr marL="6350" indent="-6350" algn="ctr" eaLnBrk="1" hangingPunct="1">
              <a:buFontTx/>
              <a:buNone/>
            </a:pPr>
            <a:r>
              <a:rPr lang="ru-RU" sz="2000" dirty="0" smtClean="0"/>
              <a:t>(XII в.) </a:t>
            </a:r>
          </a:p>
          <a:p>
            <a:pPr marL="6350" indent="-6350" algn="ctr" eaLnBrk="1" hangingPunct="1">
              <a:lnSpc>
                <a:spcPct val="150000"/>
              </a:lnSpc>
              <a:buFontTx/>
              <a:buNone/>
            </a:pPr>
            <a:r>
              <a:rPr lang="ru-RU" dirty="0" smtClean="0"/>
              <a:t> </a:t>
            </a:r>
            <a:r>
              <a:rPr lang="ru-RU" sz="2000" b="1" dirty="0" smtClean="0">
                <a:latin typeface="DS UstavHand" pitchFamily="66" charset="0"/>
                <a:ea typeface="+mj-ea"/>
                <a:cs typeface="+mj-cs"/>
              </a:rPr>
              <a:t>одна из самых древних каменных построек сохранившихся на севере Руси. </a:t>
            </a:r>
          </a:p>
        </p:txBody>
      </p:sp>
      <p:pic>
        <p:nvPicPr>
          <p:cNvPr id="9219" name="Picture 5" descr="untitle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304800"/>
            <a:ext cx="4945063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0" y="381000"/>
            <a:ext cx="3429000" cy="6248400"/>
          </a:xfrm>
        </p:spPr>
        <p:txBody>
          <a:bodyPr/>
          <a:lstStyle/>
          <a:p>
            <a:pPr marL="6350" indent="-6350" algn="ctr" eaLnBrk="1" hangingPunct="1">
              <a:buFontTx/>
              <a:buNone/>
            </a:pPr>
            <a:r>
              <a:rPr lang="ru-RU" sz="2800" dirty="0" smtClean="0"/>
              <a:t>Предание рассказывает, что князь Андрей </a:t>
            </a:r>
            <a:r>
              <a:rPr lang="ru-RU" sz="2800" dirty="0" err="1" smtClean="0"/>
              <a:t>Боголюбский</a:t>
            </a:r>
            <a:r>
              <a:rPr lang="ru-RU" sz="2800" dirty="0" smtClean="0"/>
              <a:t> построил </a:t>
            </a:r>
          </a:p>
          <a:p>
            <a:pPr marL="6350" indent="-6350" algn="ctr" eaLnBrk="1" hangingPunct="1">
              <a:lnSpc>
                <a:spcPct val="150000"/>
              </a:lnSpc>
              <a:buFontTx/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DS UstavHand" pitchFamily="66" charset="0"/>
                <a:ea typeface="+mj-ea"/>
                <a:cs typeface="+mj-cs"/>
              </a:rPr>
              <a:t>храм Покрова на Нерли </a:t>
            </a:r>
          </a:p>
          <a:p>
            <a:pPr marL="6350" indent="-6350" algn="ctr" eaLnBrk="1" hangingPunct="1">
              <a:buFontTx/>
              <a:buNone/>
            </a:pPr>
            <a:r>
              <a:rPr lang="ru-RU" sz="2800" dirty="0" smtClean="0"/>
              <a:t>после кончины своего любимого сына Изяслава - в память о нем в 1165 году. </a:t>
            </a:r>
          </a:p>
        </p:txBody>
      </p:sp>
      <p:pic>
        <p:nvPicPr>
          <p:cNvPr id="10243" name="Picture 5" descr="f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04800"/>
            <a:ext cx="3997325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</TotalTime>
  <Words>614</Words>
  <Application>Microsoft PowerPoint</Application>
  <PresentationFormat>Экран (4:3)</PresentationFormat>
  <Paragraphs>55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Оформление по умолчанию</vt:lpstr>
      <vt:lpstr>Русское каменное</vt:lpstr>
      <vt:lpstr>Слайд 2</vt:lpstr>
      <vt:lpstr>Из глубины веков </vt:lpstr>
      <vt:lpstr>Собор  Святой. Софии  в Киеве  Этот собор считают вторым каменным сооружением Киевской Руси после Десятинной церкви. Построен к 1037 г. Важно и то, что 13-главое завершение собора Софии было сделано по образцу ранних новгородских деревянных церквей.  </vt:lpstr>
      <vt:lpstr>«Где Святая София –  тут и Новгород, …</vt:lpstr>
      <vt:lpstr>Слайд 6</vt:lpstr>
      <vt:lpstr>«…а где Троица - там и Псков»</vt:lpstr>
      <vt:lpstr>Слайд 8</vt:lpstr>
      <vt:lpstr>Слайд 9</vt:lpstr>
      <vt:lpstr>Слайд 10</vt:lpstr>
      <vt:lpstr>Слайд 11</vt:lpstr>
      <vt:lpstr>Слайд 12</vt:lpstr>
      <vt:lpstr>«Москва – Третий Рим» </vt:lpstr>
      <vt:lpstr>Московский Успенский собор.  (1475—1479)   </vt:lpstr>
      <vt:lpstr>Церковь Вознесения в Коломенском</vt:lpstr>
      <vt:lpstr>Слайд 16</vt:lpstr>
      <vt:lpstr>Дивное узорочье </vt:lpstr>
      <vt:lpstr>Фрески НИКОЛО-ВЯЖИЦКОГО МОНАСТЫРЯ</vt:lpstr>
      <vt:lpstr>Слайд 19</vt:lpstr>
      <vt:lpstr>Гражданская каменная архитектура</vt:lpstr>
      <vt:lpstr>Слайд 21</vt:lpstr>
      <vt:lpstr>Слайд 22</vt:lpstr>
      <vt:lpstr>Слайд 23</vt:lpstr>
      <vt:lpstr>Вывод:</vt:lpstr>
      <vt:lpstr>Литература и ресурсы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30</cp:revision>
  <cp:lastPrinted>1601-01-01T00:00:00Z</cp:lastPrinted>
  <dcterms:created xsi:type="dcterms:W3CDTF">1601-01-01T00:00:00Z</dcterms:created>
  <dcterms:modified xsi:type="dcterms:W3CDTF">2009-11-10T07:29:55Z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